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48.png" ContentType="image/png"/>
  <Override PartName="/ppt/media/image47.png" ContentType="image/png"/>
  <Override PartName="/ppt/media/image18.jpeg" ContentType="image/jpeg"/>
  <Override PartName="/ppt/media/image2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33.jpeg" ContentType="image/jpeg"/>
  <Override PartName="/ppt/media/image13.png" ContentType="image/png"/>
  <Override PartName="/ppt/media/image12.png" ContentType="image/png"/>
  <Override PartName="/ppt/media/image11.jpeg" ContentType="image/jpeg"/>
  <Override PartName="/ppt/media/image44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20.jpeg" ContentType="image/jpeg"/>
  <Override PartName="/ppt/media/image19.jpeg" ContentType="image/jpeg"/>
  <Override PartName="/ppt/media/image36.jpeg" ContentType="image/jpe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5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0"/>
      <c:rotY val="210"/>
      <c:rAngAx val="0"/>
      <c:perspective val="30"/>
    </c:view3D>
    <c:floor>
      <c:spPr>
        <a:solidFill>
          <a:srgbClr val="d9d9d9"/>
        </a:solidFill>
        <a:ln>
          <a:noFill/>
        </a:ln>
      </c:spPr>
    </c:floor>
    <c:backWall>
      <c:spPr>
        <a:solidFill>
          <a:srgbClr val="d9d9d9"/>
        </a:solidFill>
        <a:ln>
          <a:noFill/>
        </a:ln>
      </c:spPr>
    </c:backWall>
    <c:plotArea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Percentuale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</c:spPr>
          <c:explosion val="10"/>
          <c:dPt>
            <c:idx val="0"/>
            <c:spPr>
              <a:ln>
                <a:noFill/>
              </a:ln>
            </c:spPr>
          </c:dPt>
          <c:dPt>
            <c:idx val="1"/>
            <c:spPr>
              <a:ln>
                <a:noFill/>
              </a:ln>
            </c:spPr>
          </c:dPt>
          <c:dPt>
            <c:idx val="2"/>
            <c:spPr>
              <a:solidFill>
                <a:srgbClr val="70ad47"/>
              </a:solidFill>
              <a:ln>
                <a:noFill/>
              </a:ln>
            </c:spPr>
          </c:dPt>
          <c:dLbls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1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1"/>
            </c:dLbl>
            <c:dLbl>
              <c:idx val="2"/>
              <c:dLblPos val="bestFit"/>
              <c:showLegendKey val="0"/>
              <c:showVal val="0"/>
              <c:showCatName val="0"/>
              <c:showSerName val="0"/>
              <c:showPercent val="1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True Positive</c:v>
                </c:pt>
                <c:pt idx="1">
                  <c:v>False Negative</c:v>
                </c:pt>
                <c:pt idx="2">
                  <c:v>False Positive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0.867</c:v>
                </c:pt>
                <c:pt idx="1">
                  <c:v>0.116</c:v>
                </c:pt>
                <c:pt idx="2">
                  <c:v>0.017</c:v>
                </c:pt>
              </c:numCache>
            </c:numRef>
          </c:val>
        </c:ser>
      </c:pie3DChart>
      <c:spPr>
        <a:solidFill>
          <a:srgbClr val="d9d9d9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0"/>
      <c:rotY val="210"/>
      <c:rAngAx val="0"/>
      <c:perspective val="30"/>
    </c:view3D>
    <c:floor>
      <c:spPr>
        <a:solidFill>
          <a:srgbClr val="d9d9d9"/>
        </a:solidFill>
        <a:ln>
          <a:noFill/>
        </a:ln>
      </c:spPr>
    </c:floor>
    <c:backWall>
      <c:spPr>
        <a:solidFill>
          <a:srgbClr val="d9d9d9"/>
        </a:solidFill>
        <a:ln>
          <a:noFill/>
        </a:ln>
      </c:spPr>
    </c:backWall>
    <c:plotArea>
      <c:pie3DChart>
        <c:varyColors val="1"/>
        <c:ser>
          <c:idx val="0"/>
          <c:order val="0"/>
          <c:spPr>
            <a:solidFill>
              <a:srgbClr val="5b9bd5"/>
            </a:solidFill>
            <a:ln>
              <a:noFill/>
            </a:ln>
          </c:spPr>
          <c:explosion val="10"/>
          <c:dPt>
            <c:idx val="0"/>
            <c:spPr>
              <a:ln>
                <a:noFill/>
              </a:ln>
            </c:spPr>
          </c:dPt>
          <c:dPt>
            <c:idx val="1"/>
            <c:spPr>
              <a:ln>
                <a:noFill/>
              </a:ln>
            </c:spPr>
          </c:dPt>
          <c:dPt>
            <c:idx val="2"/>
            <c:spPr>
              <a:solidFill>
                <a:srgbClr val="70ad47"/>
              </a:solidFill>
              <a:ln>
                <a:noFill/>
              </a:ln>
            </c:spPr>
          </c:dPt>
          <c:dLbls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1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1"/>
            </c:dLbl>
            <c:dLbl>
              <c:idx val="2"/>
              <c:dLblPos val="bestFit"/>
              <c:showLegendKey val="0"/>
              <c:showVal val="0"/>
              <c:showCatName val="0"/>
              <c:showSerName val="0"/>
              <c:showPercent val="1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True Positive</c:v>
                </c:pt>
                <c:pt idx="1">
                  <c:v>False Negative</c:v>
                </c:pt>
                <c:pt idx="2">
                  <c:v>False Positive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0.9127</c:v>
                </c:pt>
                <c:pt idx="1">
                  <c:v>0.0159</c:v>
                </c:pt>
                <c:pt idx="2">
                  <c:v>0.0714</c:v>
                </c:pt>
              </c:numCache>
            </c:numRef>
          </c:val>
        </c:ser>
      </c:pie3DChart>
      <c:spPr>
        <a:solidFill>
          <a:srgbClr val="d9d9d9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0"/>
      <c:rotY val="210"/>
      <c:rAngAx val="0"/>
      <c:perspective val="30"/>
    </c:view3D>
    <c:floor>
      <c:spPr>
        <a:solidFill>
          <a:srgbClr val="d9d9d9"/>
        </a:solidFill>
        <a:ln>
          <a:noFill/>
        </a:ln>
      </c:spPr>
    </c:floor>
    <c:backWall>
      <c:spPr>
        <a:solidFill>
          <a:srgbClr val="d9d9d9"/>
        </a:solidFill>
        <a:ln>
          <a:noFill/>
        </a:ln>
      </c:spPr>
    </c:backWall>
    <c:plotArea>
      <c:pie3DChart>
        <c:varyColors val="1"/>
        <c:ser>
          <c:idx val="0"/>
          <c:order val="0"/>
          <c:spPr>
            <a:solidFill>
              <a:srgbClr val="5b9bd5"/>
            </a:solidFill>
            <a:ln>
              <a:noFill/>
            </a:ln>
          </c:spPr>
          <c:explosion val="10"/>
          <c:dPt>
            <c:idx val="0"/>
            <c:spPr>
              <a:ln>
                <a:noFill/>
              </a:ln>
            </c:spPr>
          </c:dPt>
          <c:dPt>
            <c:idx val="1"/>
            <c:spPr>
              <a:ln>
                <a:noFill/>
              </a:ln>
            </c:spPr>
          </c:dPt>
          <c:dPt>
            <c:idx val="2"/>
            <c:spPr>
              <a:solidFill>
                <a:srgbClr val="70ad47"/>
              </a:solidFill>
              <a:ln>
                <a:noFill/>
              </a:ln>
            </c:spPr>
          </c:dPt>
          <c:dLbls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1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1"/>
            </c:dLbl>
            <c:dLbl>
              <c:idx val="2"/>
              <c:dLblPos val="bestFit"/>
              <c:showLegendKey val="0"/>
              <c:showVal val="0"/>
              <c:showCatName val="0"/>
              <c:showSerName val="0"/>
              <c:showPercent val="1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0.708333333333333</c:v>
                </c:pt>
                <c:pt idx="1">
                  <c:v>0.0791666666666667</c:v>
                </c:pt>
                <c:pt idx="2">
                  <c:v>0.170833333333333</c:v>
                </c:pt>
              </c:numCache>
            </c:numRef>
          </c:val>
        </c:ser>
      </c:pie3DChart>
      <c:spPr>
        <a:solidFill>
          <a:srgbClr val="d9d9d9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delle note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&lt;intestazione&gt;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&lt;data/ora&gt;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&lt;piè di pagina&gt;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91ADF5B-A6EE-49D2-BF01-0114780E8367}" type="slidenum"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31E6FFE-C00C-433F-BE43-61672F7F22B2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738270C-C662-4030-AC33-2BEB351812C5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19B6388-CF13-4EAA-BEBC-0CED47185DB1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70EE2F2-4B48-4E89-8EF3-F08DF8DC63E5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15439F0-69D5-4720-B9E4-8512DCF1B28D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1D01038-7DFF-4108-A142-B7D3D940316B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7D50460-6779-4F77-8D8B-3A295C0F7A47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4A51A0-2306-47E4-948A-DE587BBA5B55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1F6800A-0901-40DD-94A5-F4A8C58B2668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D65646E-292D-4138-82DE-112B20B45CF0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8C98FC2-E3BD-4551-AA42-6686DD0768B8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37AFF91-A9C3-412F-982A-5C4FB877316D}" type="slidenum"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328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328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328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328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it-IT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Fare clic per modificare lo stile del titolo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12/11/17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Cetorelli, &lt;Valutazione della Quality of Experience tramite sensore Kinect&gt;&gt;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4B646F9-E8A4-440A-A6B6-A83080A61B57}" type="slidenum"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Fare clic per modificare lo stile del titolo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Terzo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Sesto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Settimo livello strutturaFare clic per modificare stili del testo dello schema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Secondo livello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Terzo livello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livello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livello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12/11/17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Cetorelli, &lt;Valutazione della Quality of Experience tramite sensore Kinect&gt;&gt;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FD7C0E4-D670-4173-BA6F-43D4D97B71B5}" type="slidenum"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chart" Target="../charts/chart3.xml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9840" y="2619720"/>
            <a:ext cx="1212192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Ctr="1"/>
          <a:p>
            <a:pPr algn="ctr">
              <a:lnSpc>
                <a:spcPct val="100000"/>
              </a:lnSpc>
            </a:pPr>
            <a:r>
              <a:rPr b="1" lang="it-IT" sz="4800" spc="-1" strike="noStrike" cap="sm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 Light"/>
              </a:rPr>
              <a:t>Valutazione della Quality of Experience tramite sensore Kinect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1560600" y="4675320"/>
            <a:ext cx="91436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Ctr="1"/>
          <a:p>
            <a:pPr algn="ctr">
              <a:lnSpc>
                <a:spcPct val="100000"/>
              </a:lnSpc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Segoe UI"/>
              </a:rPr>
              <a:t>Valerio Cetorelli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88" name="CustomShape 5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90" name="CustomShape 6"/>
          <p:cNvSpPr/>
          <p:nvPr/>
        </p:nvSpPr>
        <p:spPr>
          <a:xfrm>
            <a:off x="869400" y="5601600"/>
            <a:ext cx="2035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Segoe UI"/>
              </a:rPr>
              <a:t>RELATORE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7"/>
          <p:cNvSpPr/>
          <p:nvPr/>
        </p:nvSpPr>
        <p:spPr>
          <a:xfrm>
            <a:off x="358560" y="5970960"/>
            <a:ext cx="3057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Segoe UI"/>
              </a:rPr>
              <a:t>Federica Battisti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8"/>
          <p:cNvSpPr/>
          <p:nvPr/>
        </p:nvSpPr>
        <p:spPr>
          <a:xfrm>
            <a:off x="6986160" y="177120"/>
            <a:ext cx="4980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Ingegneria Informatica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9"/>
          <p:cNvSpPr/>
          <p:nvPr/>
        </p:nvSpPr>
        <p:spPr>
          <a:xfrm>
            <a:off x="69840" y="1562040"/>
            <a:ext cx="121219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Tesi di laurea triennale in Ingegneria Informatica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2270520" y="126720"/>
            <a:ext cx="98881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effettuati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6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0" y="1382400"/>
            <a:ext cx="1208880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Selezionati 20 soggetti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Mostrato un video contenente gli stimoli per le emozioni di interesse: gioia, sorpresa e disgusto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Totale di 240 campioni rilevati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Durata approssimativa 7 minuti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4" dur="indefinite" restart="never" nodeType="tmRoot">
          <p:childTnLst>
            <p:seq>
              <p:cTn id="11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Immagine 1" descr=""/>
          <p:cNvPicPr/>
          <p:nvPr/>
        </p:nvPicPr>
        <p:blipFill>
          <a:blip r:embed="rId3"/>
          <a:stretch/>
        </p:blipFill>
        <p:spPr>
          <a:xfrm>
            <a:off x="3585960" y="2971440"/>
            <a:ext cx="2853000" cy="3428640"/>
          </a:xfrm>
          <a:prstGeom prst="rect">
            <a:avLst/>
          </a:prstGeom>
          <a:ln>
            <a:noFill/>
          </a:ln>
        </p:spPr>
      </p:pic>
      <p:pic>
        <p:nvPicPr>
          <p:cNvPr id="206" name="Immagine 8" descr=""/>
          <p:cNvPicPr/>
          <p:nvPr/>
        </p:nvPicPr>
        <p:blipFill>
          <a:blip r:embed="rId4"/>
          <a:stretch/>
        </p:blipFill>
        <p:spPr>
          <a:xfrm>
            <a:off x="191880" y="2065320"/>
            <a:ext cx="2903040" cy="3430800"/>
          </a:xfrm>
          <a:prstGeom prst="rect">
            <a:avLst/>
          </a:prstGeom>
          <a:ln>
            <a:noFill/>
          </a:ln>
        </p:spPr>
      </p:pic>
      <p:sp>
        <p:nvSpPr>
          <p:cNvPr id="207" name="CustomShape 5"/>
          <p:cNvSpPr/>
          <p:nvPr/>
        </p:nvSpPr>
        <p:spPr>
          <a:xfrm>
            <a:off x="2270520" y="94320"/>
            <a:ext cx="98881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Seconda sessione di test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8" name="Grafico 15"/>
          <p:cNvGraphicFramePr/>
          <p:nvPr/>
        </p:nvGraphicFramePr>
        <p:xfrm>
          <a:off x="6095880" y="1921680"/>
          <a:ext cx="6119640" cy="431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9" name="Immagine 16" descr=""/>
          <p:cNvPicPr/>
          <p:nvPr/>
        </p:nvPicPr>
        <p:blipFill>
          <a:blip r:embed="rId6"/>
          <a:stretch/>
        </p:blipFill>
        <p:spPr>
          <a:xfrm>
            <a:off x="7376040" y="5848200"/>
            <a:ext cx="3559320" cy="872640"/>
          </a:xfrm>
          <a:prstGeom prst="rect">
            <a:avLst/>
          </a:prstGeom>
          <a:ln>
            <a:noFill/>
          </a:ln>
        </p:spPr>
      </p:pic>
      <p:sp>
        <p:nvSpPr>
          <p:cNvPr id="210" name="TextShape 6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8147880" y="1542240"/>
            <a:ext cx="3785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 </a:t>
            </a: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70,83%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>
            <a:off x="8147880" y="1542240"/>
            <a:ext cx="3785760" cy="584280"/>
          </a:xfrm>
          <a:prstGeom prst="rect">
            <a:avLst/>
          </a:prstGeom>
          <a:blipFill>
            <a:blip r:embed="rId7"/>
            <a:stretch>
              <a:fillRect l="0" t="-13531" r="0" b="-3330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6" dur="indefinite" restart="never" nodeType="tmRoot">
          <p:childTnLst>
            <p:seq>
              <p:cTn id="11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218" name="CustomShape 4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2375280" y="84960"/>
            <a:ext cx="9783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Utilizzi e sviluppi futuri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0" y="1382400"/>
            <a:ext cx="1208880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Utilizzo per rilevare la Quality of Experience di soggetti che guardato contenuti video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Allargamento del numero dei soggetti nelle campagne di test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Implementazione di una rete neurale per la selezione delle soglie necessarie al riconoscimento delle espressioni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Integrazione con altri sistemi per il riconoscimento delle emozioni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7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8" dur="indefinite" restart="never" nodeType="tmRoot">
          <p:childTnLst>
            <p:seq>
              <p:cTn id="11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062000" y="1577880"/>
            <a:ext cx="10067400" cy="4079160"/>
          </a:xfrm>
          <a:prstGeom prst="wedgeEllipseCallout">
            <a:avLst>
              <a:gd name="adj1" fmla="val -20833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2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226" name="CustomShape 4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228" name="CustomShape 5"/>
          <p:cNvSpPr/>
          <p:nvPr/>
        </p:nvSpPr>
        <p:spPr>
          <a:xfrm>
            <a:off x="-33120" y="2217240"/>
            <a:ext cx="12191760" cy="27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8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grazie</a:t>
            </a:r>
            <a:r>
              <a:rPr b="1" lang="it-IT" sz="8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it-IT" sz="8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della cortese attenzione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6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20" dur="indefinite" restart="never" nodeType="tmRoot">
          <p:childTnLst>
            <p:seq>
              <p:cTn id="1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TextShape 5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307440" y="1305360"/>
            <a:ext cx="11338200" cy="37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 of Experience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Microsoft Kinect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Emozioni selezionate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effettuati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Utilizzi e sviluppi futuri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107" name="CustomShape 4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Immagine 1" descr=""/>
          <p:cNvPicPr/>
          <p:nvPr/>
        </p:nvPicPr>
        <p:blipFill>
          <a:blip r:embed="rId3"/>
          <a:stretch/>
        </p:blipFill>
        <p:spPr>
          <a:xfrm>
            <a:off x="555480" y="1681920"/>
            <a:ext cx="6190920" cy="2857320"/>
          </a:xfrm>
          <a:prstGeom prst="rect">
            <a:avLst/>
          </a:prstGeom>
          <a:ln>
            <a:noFill/>
          </a:ln>
        </p:spPr>
      </p:pic>
      <p:sp>
        <p:nvSpPr>
          <p:cNvPr id="109" name="CustomShape 5"/>
          <p:cNvSpPr/>
          <p:nvPr/>
        </p:nvSpPr>
        <p:spPr>
          <a:xfrm>
            <a:off x="2270520" y="62640"/>
            <a:ext cx="98881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 of Experience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8210520" y="1936440"/>
            <a:ext cx="358092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Tempo reale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 invasivo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Più attendibile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7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1000"/>
                                        <p:tgtEl>
                                          <p:spTgt spid="110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110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10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3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1000"/>
                                        <p:tgtEl>
                                          <p:spTgt spid="110">
                                            <p:txEl>
                                              <p:pRg st="13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110">
                                            <p:txEl>
                                              <p:pRg st="13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110">
                                            <p:txEl>
                                              <p:pRg st="13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7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110">
                                            <p:txEl>
                                              <p:pRg st="27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10">
                                            <p:txEl>
                                              <p:pRg st="27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10">
                                            <p:txEl>
                                              <p:pRg st="27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magine 1" descr=""/>
          <p:cNvPicPr/>
          <p:nvPr/>
        </p:nvPicPr>
        <p:blipFill>
          <a:blip r:embed="rId1"/>
          <a:stretch/>
        </p:blipFill>
        <p:spPr>
          <a:xfrm>
            <a:off x="1937520" y="1950120"/>
            <a:ext cx="7619760" cy="428580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Picture 2" descr=""/>
          <p:cNvPicPr/>
          <p:nvPr/>
        </p:nvPicPr>
        <p:blipFill>
          <a:blip r:embed="rId2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Picture 4" descr=""/>
          <p:cNvPicPr/>
          <p:nvPr/>
        </p:nvPicPr>
        <p:blipFill>
          <a:blip r:embed="rId3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Immagine 12" descr=""/>
          <p:cNvPicPr/>
          <p:nvPr/>
        </p:nvPicPr>
        <p:blipFill>
          <a:blip r:embed="rId4"/>
          <a:stretch/>
        </p:blipFill>
        <p:spPr>
          <a:xfrm>
            <a:off x="402840" y="1414800"/>
            <a:ext cx="6257520" cy="3904920"/>
          </a:xfrm>
          <a:prstGeom prst="rect">
            <a:avLst/>
          </a:prstGeom>
          <a:ln>
            <a:noFill/>
          </a:ln>
        </p:spPr>
      </p:pic>
      <p:sp>
        <p:nvSpPr>
          <p:cNvPr id="120" name="CustomShape 5"/>
          <p:cNvSpPr/>
          <p:nvPr/>
        </p:nvSpPr>
        <p:spPr>
          <a:xfrm>
            <a:off x="6851520" y="1414800"/>
            <a:ext cx="4985280" cy="30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Proiettore laser infrarossi e sensore CMOS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Telecamera RGB 1280x960 pixel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Array di microfoni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Supporto motorizzato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2270520" y="100800"/>
            <a:ext cx="98881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Microsoft Kinect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7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1000"/>
                                        <p:tgtEl>
                                          <p:spTgt spid="120">
                                            <p:txEl>
                                              <p:pRg st="0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120">
                                            <p:txEl>
                                              <p:p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120">
                                            <p:txEl>
                                              <p:p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1000"/>
                                        <p:tgtEl>
                                          <p:spTgt spid="120">
                                            <p:txEl>
                                              <p:pRg st="43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120">
                                            <p:txEl>
                                              <p:pRg st="4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120">
                                            <p:txEl>
                                              <p:pRg st="4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7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1000"/>
                                        <p:tgtEl>
                                          <p:spTgt spid="120">
                                            <p:txEl>
                                              <p:pRg st="73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120">
                                            <p:txEl>
                                              <p:pRg st="7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120">
                                            <p:txEl>
                                              <p:pRg st="7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92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1000"/>
                                        <p:tgtEl>
                                          <p:spTgt spid="120">
                                            <p:txEl>
                                              <p:pRg st="92" end="1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120">
                                            <p:txEl>
                                              <p:pRg st="92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120">
                                            <p:txEl>
                                              <p:pRg st="92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1452680" y="6492960"/>
            <a:ext cx="684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pic>
        <p:nvPicPr>
          <p:cNvPr id="128" name="Immagine 3" descr=""/>
          <p:cNvPicPr/>
          <p:nvPr/>
        </p:nvPicPr>
        <p:blipFill>
          <a:blip r:embed="rId3"/>
          <a:stretch/>
        </p:blipFill>
        <p:spPr>
          <a:xfrm>
            <a:off x="4690080" y="1915920"/>
            <a:ext cx="2755440" cy="3884400"/>
          </a:xfrm>
          <a:prstGeom prst="rect">
            <a:avLst/>
          </a:prstGeom>
          <a:ln>
            <a:noFill/>
          </a:ln>
        </p:spPr>
      </p:pic>
      <p:pic>
        <p:nvPicPr>
          <p:cNvPr id="129" name="Immagine 4" descr=""/>
          <p:cNvPicPr/>
          <p:nvPr/>
        </p:nvPicPr>
        <p:blipFill>
          <a:blip r:embed="rId4"/>
          <a:stretch/>
        </p:blipFill>
        <p:spPr>
          <a:xfrm>
            <a:off x="9038880" y="1915920"/>
            <a:ext cx="2755440" cy="3884400"/>
          </a:xfrm>
          <a:prstGeom prst="rect">
            <a:avLst/>
          </a:prstGeom>
          <a:ln>
            <a:noFill/>
          </a:ln>
        </p:spPr>
      </p:pic>
      <p:pic>
        <p:nvPicPr>
          <p:cNvPr id="130" name="Immagine 5" descr=""/>
          <p:cNvPicPr/>
          <p:nvPr/>
        </p:nvPicPr>
        <p:blipFill>
          <a:blip r:embed="rId5"/>
          <a:stretch/>
        </p:blipFill>
        <p:spPr>
          <a:xfrm>
            <a:off x="340920" y="1915920"/>
            <a:ext cx="2755440" cy="3884400"/>
          </a:xfrm>
          <a:prstGeom prst="rect">
            <a:avLst/>
          </a:prstGeom>
          <a:ln>
            <a:noFill/>
          </a:ln>
        </p:spPr>
      </p:pic>
      <p:sp>
        <p:nvSpPr>
          <p:cNvPr id="131" name="CustomShape 4"/>
          <p:cNvSpPr/>
          <p:nvPr/>
        </p:nvSpPr>
        <p:spPr>
          <a:xfrm>
            <a:off x="943200" y="1015920"/>
            <a:ext cx="15512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Gioia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4866840" y="1015920"/>
            <a:ext cx="24580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Sorpresa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9187560" y="1015920"/>
            <a:ext cx="24580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Disgusto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7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8"/>
          <p:cNvSpPr/>
          <p:nvPr/>
        </p:nvSpPr>
        <p:spPr>
          <a:xfrm>
            <a:off x="2270520" y="100800"/>
            <a:ext cx="98881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Emozioni selezionate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>
            <a:off x="888480" y="4281840"/>
            <a:ext cx="1669320" cy="6526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0"/>
          <p:cNvSpPr/>
          <p:nvPr/>
        </p:nvSpPr>
        <p:spPr>
          <a:xfrm>
            <a:off x="4702320" y="2379600"/>
            <a:ext cx="1148400" cy="4010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1"/>
          <p:cNvSpPr/>
          <p:nvPr/>
        </p:nvSpPr>
        <p:spPr>
          <a:xfrm>
            <a:off x="6283080" y="2379600"/>
            <a:ext cx="1148400" cy="4010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2"/>
          <p:cNvSpPr/>
          <p:nvPr/>
        </p:nvSpPr>
        <p:spPr>
          <a:xfrm>
            <a:off x="9084600" y="2539080"/>
            <a:ext cx="1148400" cy="4442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3"/>
          <p:cNvSpPr/>
          <p:nvPr/>
        </p:nvSpPr>
        <p:spPr>
          <a:xfrm>
            <a:off x="10601640" y="2539080"/>
            <a:ext cx="1148400" cy="4442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4"/>
          <p:cNvSpPr/>
          <p:nvPr/>
        </p:nvSpPr>
        <p:spPr>
          <a:xfrm>
            <a:off x="10058400" y="3439080"/>
            <a:ext cx="837720" cy="9414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6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7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7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magine 1" descr=""/>
          <p:cNvPicPr/>
          <p:nvPr/>
        </p:nvPicPr>
        <p:blipFill>
          <a:blip r:embed="rId1"/>
          <a:stretch/>
        </p:blipFill>
        <p:spPr>
          <a:xfrm>
            <a:off x="7662960" y="1680480"/>
            <a:ext cx="3497760" cy="428796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Picture 2" descr=""/>
          <p:cNvPicPr/>
          <p:nvPr/>
        </p:nvPicPr>
        <p:blipFill>
          <a:blip r:embed="rId2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Picture 4" descr=""/>
          <p:cNvPicPr/>
          <p:nvPr/>
        </p:nvPicPr>
        <p:blipFill>
          <a:blip r:embed="rId3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pic>
        <p:nvPicPr>
          <p:cNvPr id="148" name="Immagine 12" descr=""/>
          <p:cNvPicPr/>
          <p:nvPr/>
        </p:nvPicPr>
        <p:blipFill>
          <a:blip r:embed="rId4"/>
          <a:stretch/>
        </p:blipFill>
        <p:spPr>
          <a:xfrm>
            <a:off x="1041480" y="1680480"/>
            <a:ext cx="2786040" cy="2191680"/>
          </a:xfrm>
          <a:prstGeom prst="rect">
            <a:avLst/>
          </a:prstGeom>
          <a:ln>
            <a:noFill/>
          </a:ln>
        </p:spPr>
      </p:pic>
      <p:pic>
        <p:nvPicPr>
          <p:cNvPr id="149" name="Immagine 13" descr=""/>
          <p:cNvPicPr/>
          <p:nvPr/>
        </p:nvPicPr>
        <p:blipFill>
          <a:blip r:embed="rId5"/>
          <a:stretch/>
        </p:blipFill>
        <p:spPr>
          <a:xfrm>
            <a:off x="1041480" y="4561560"/>
            <a:ext cx="2736720" cy="1845000"/>
          </a:xfrm>
          <a:prstGeom prst="rect">
            <a:avLst/>
          </a:prstGeom>
          <a:ln>
            <a:noFill/>
          </a:ln>
        </p:spPr>
      </p:pic>
      <p:sp>
        <p:nvSpPr>
          <p:cNvPr id="150" name="CustomShape 4"/>
          <p:cNvSpPr/>
          <p:nvPr/>
        </p:nvSpPr>
        <p:spPr>
          <a:xfrm>
            <a:off x="3827880" y="2176200"/>
            <a:ext cx="1828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Outer Brow Raiser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3778200" y="5253480"/>
            <a:ext cx="2010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 Stretcher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9266040" y="4278960"/>
            <a:ext cx="355320" cy="3088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53" name="CustomShape 7"/>
          <p:cNvSpPr/>
          <p:nvPr/>
        </p:nvSpPr>
        <p:spPr>
          <a:xfrm>
            <a:off x="8924040" y="3425760"/>
            <a:ext cx="419040" cy="3088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54" name="CustomShape 8"/>
          <p:cNvSpPr/>
          <p:nvPr/>
        </p:nvSpPr>
        <p:spPr>
          <a:xfrm>
            <a:off x="9484560" y="3425760"/>
            <a:ext cx="419040" cy="3088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55" name="TextShape 9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161" name="CustomShape 4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2270520" y="126720"/>
            <a:ext cx="98881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effettuati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6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0" y="1382400"/>
            <a:ext cx="1208880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Selezionati 20 soggetti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È stato chiesto di mimare le emozioni di interesse: gioia, sorpresa e disgusto, ognuna per 3 volte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Totale di 180 campioni rilevati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it-IT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Durata approssimativa 2 minuti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71" name="Grafico 15"/>
          <p:cNvGraphicFramePr/>
          <p:nvPr/>
        </p:nvGraphicFramePr>
        <p:xfrm>
          <a:off x="69840" y="1648440"/>
          <a:ext cx="6119640" cy="431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2" name="Grafico 19"/>
          <p:cNvGraphicFramePr/>
          <p:nvPr/>
        </p:nvGraphicFramePr>
        <p:xfrm>
          <a:off x="6039000" y="1645920"/>
          <a:ext cx="6119640" cy="431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3" name="CustomShape 5"/>
          <p:cNvSpPr/>
          <p:nvPr/>
        </p:nvSpPr>
        <p:spPr>
          <a:xfrm>
            <a:off x="2270520" y="126720"/>
            <a:ext cx="98881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Prima sessione di test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Immagine 1" descr=""/>
          <p:cNvPicPr/>
          <p:nvPr/>
        </p:nvPicPr>
        <p:blipFill>
          <a:blip r:embed="rId5"/>
          <a:stretch/>
        </p:blipFill>
        <p:spPr>
          <a:xfrm>
            <a:off x="4316040" y="5482080"/>
            <a:ext cx="3559320" cy="872640"/>
          </a:xfrm>
          <a:prstGeom prst="rect">
            <a:avLst/>
          </a:prstGeom>
          <a:ln>
            <a:noFill/>
          </a:ln>
        </p:spPr>
      </p:pic>
      <p:sp>
        <p:nvSpPr>
          <p:cNvPr id="175" name="TextShape 6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out">
                                      <p:cBhvr additive="repl">
                                        <p:cTn id="111" dur="2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646000" y="6492960"/>
            <a:ext cx="512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0" y="7200"/>
            <a:ext cx="12191760" cy="974520"/>
          </a:xfrm>
          <a:prstGeom prst="rect">
            <a:avLst/>
          </a:prstGeom>
          <a:solidFill>
            <a:srgbClr val="163168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69840" y="16200"/>
            <a:ext cx="818280" cy="87048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69840" y="16200"/>
            <a:ext cx="971280" cy="968040"/>
          </a:xfrm>
          <a:prstGeom prst="rect">
            <a:avLst/>
          </a:prstGeom>
          <a:solidFill>
            <a:srgbClr val="163168">
              <a:alpha val="68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Picture 4" descr=""/>
          <p:cNvPicPr/>
          <p:nvPr/>
        </p:nvPicPr>
        <p:blipFill>
          <a:blip r:embed="rId2"/>
          <a:stretch/>
        </p:blipFill>
        <p:spPr>
          <a:xfrm>
            <a:off x="402840" y="70200"/>
            <a:ext cx="1534680" cy="84528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3809880" y="3105720"/>
            <a:ext cx="4571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Immagine 11" descr=""/>
          <p:cNvPicPr/>
          <p:nvPr/>
        </p:nvPicPr>
        <p:blipFill>
          <a:blip r:embed="rId3"/>
          <a:stretch/>
        </p:blipFill>
        <p:spPr>
          <a:xfrm>
            <a:off x="8062560" y="2029320"/>
            <a:ext cx="1915560" cy="1915560"/>
          </a:xfrm>
          <a:prstGeom prst="rect">
            <a:avLst/>
          </a:prstGeom>
          <a:ln>
            <a:noFill/>
          </a:ln>
        </p:spPr>
      </p:pic>
      <p:pic>
        <p:nvPicPr>
          <p:cNvPr id="183" name="Immagine 10" descr=""/>
          <p:cNvPicPr/>
          <p:nvPr/>
        </p:nvPicPr>
        <p:blipFill>
          <a:blip r:embed="rId4"/>
          <a:stretch/>
        </p:blipFill>
        <p:spPr>
          <a:xfrm>
            <a:off x="7787160" y="3602160"/>
            <a:ext cx="2467080" cy="685440"/>
          </a:xfrm>
          <a:prstGeom prst="rect">
            <a:avLst/>
          </a:prstGeom>
          <a:ln>
            <a:noFill/>
          </a:ln>
        </p:spPr>
      </p:pic>
      <p:sp>
        <p:nvSpPr>
          <p:cNvPr id="184" name="CustomShape 5"/>
          <p:cNvSpPr/>
          <p:nvPr/>
        </p:nvSpPr>
        <p:spPr>
          <a:xfrm>
            <a:off x="0" y="1123200"/>
            <a:ext cx="12191760" cy="90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6"/>
          <p:cNvSpPr/>
          <p:nvPr/>
        </p:nvSpPr>
        <p:spPr>
          <a:xfrm>
            <a:off x="0" y="1123200"/>
            <a:ext cx="12191760" cy="9057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Immagine 13" descr=""/>
          <p:cNvPicPr/>
          <p:nvPr/>
        </p:nvPicPr>
        <p:blipFill>
          <a:blip r:embed="rId6"/>
          <a:stretch/>
        </p:blipFill>
        <p:spPr>
          <a:xfrm>
            <a:off x="1937520" y="2425320"/>
            <a:ext cx="2033640" cy="2033640"/>
          </a:xfrm>
          <a:prstGeom prst="rect">
            <a:avLst/>
          </a:prstGeom>
          <a:ln>
            <a:noFill/>
          </a:ln>
        </p:spPr>
      </p:pic>
      <p:sp>
        <p:nvSpPr>
          <p:cNvPr id="187" name="CustomShape 7"/>
          <p:cNvSpPr/>
          <p:nvPr/>
        </p:nvSpPr>
        <p:spPr>
          <a:xfrm>
            <a:off x="2033280" y="4690800"/>
            <a:ext cx="18421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86%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8124480" y="4717800"/>
            <a:ext cx="1792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81%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9"/>
          <p:cNvSpPr txBox="1"/>
          <p:nvPr/>
        </p:nvSpPr>
        <p:spPr>
          <a:xfrm>
            <a:off x="0" y="6492960"/>
            <a:ext cx="12158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V. Cetorelli - Valutazione della Quality of Experience tramite sensore Kinect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2" dur="indefinite" restart="never" nodeType="tmRoot">
          <p:childTnLst>
            <p:seq>
              <p:cTn id="11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11927</TotalTime>
  <Application>LibreOffice/5.1.6.2$Linux_X86_64 LibreOffice_project/10m0$Build-2</Application>
  <Words>386</Words>
  <Paragraphs>112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2014-08-12T14:57:47Z</dcterms:created>
  <dc:creator>Antedesk</dc:creator>
  <dc:description/>
  <dc:language>it-IT</dc:language>
  <cp:lastModifiedBy>Valerio Cetorelli</cp:lastModifiedBy>
  <dcterms:modified xsi:type="dcterms:W3CDTF">2015-12-16T09:44:55Z</dcterms:modified>
  <cp:revision>176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